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2" r:id="rId3"/>
    <p:sldId id="258" r:id="rId4"/>
    <p:sldId id="263" r:id="rId5"/>
    <p:sldId id="259" r:id="rId6"/>
    <p:sldId id="265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5608-BA26-FE4B-B1A9-FCA7282E45F6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3175-4F95-114D-89F4-C51DE109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342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5608-BA26-FE4B-B1A9-FCA7282E45F6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3175-4F95-114D-89F4-C51DE109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108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5608-BA26-FE4B-B1A9-FCA7282E45F6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3175-4F95-114D-89F4-C51DE109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757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5608-BA26-FE4B-B1A9-FCA7282E45F6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3175-4F95-114D-89F4-C51DE109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632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5608-BA26-FE4B-B1A9-FCA7282E45F6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3175-4F95-114D-89F4-C51DE109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29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5608-BA26-FE4B-B1A9-FCA7282E45F6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3175-4F95-114D-89F4-C51DE109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13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5608-BA26-FE4B-B1A9-FCA7282E45F6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3175-4F95-114D-89F4-C51DE109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416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5608-BA26-FE4B-B1A9-FCA7282E45F6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3175-4F95-114D-89F4-C51DE109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905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5608-BA26-FE4B-B1A9-FCA7282E45F6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3175-4F95-114D-89F4-C51DE109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550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5608-BA26-FE4B-B1A9-FCA7282E45F6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3175-4F95-114D-89F4-C51DE109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75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95608-BA26-FE4B-B1A9-FCA7282E45F6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3175-4F95-114D-89F4-C51DE109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24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95608-BA26-FE4B-B1A9-FCA7282E45F6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53175-4F95-114D-89F4-C51DE109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669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980728"/>
            <a:ext cx="8572560" cy="989302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GB" sz="2700" b="1" dirty="0" smtClean="0">
                <a:solidFill>
                  <a:srgbClr val="000000"/>
                </a:solidFill>
              </a:rPr>
              <a:t>Simulating adoption of sustainable intensification technologies in semi arid areas of central Tanzania</a:t>
            </a:r>
            <a:br>
              <a:rPr lang="en-GB" sz="2700" b="1" dirty="0" smtClean="0">
                <a:solidFill>
                  <a:srgbClr val="000000"/>
                </a:solidFill>
              </a:rPr>
            </a:br>
            <a:r>
              <a:rPr lang="en-GB" sz="2700" b="1" dirty="0" smtClean="0">
                <a:solidFill>
                  <a:srgbClr val="000000"/>
                </a:solidFill>
              </a:rPr>
              <a:t>Martha Swamila, Anthony Kimaro and Lutengano Mwinuka</a:t>
            </a:r>
            <a:endParaRPr lang="en-GB" sz="2700" b="1" dirty="0">
              <a:solidFill>
                <a:srgbClr val="0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1916832"/>
            <a:ext cx="8568952" cy="700898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GB" sz="1800" b="1" dirty="0" smtClean="0">
                <a:solidFill>
                  <a:srgbClr val="000000"/>
                </a:solidFill>
              </a:rPr>
              <a:t>Goal</a:t>
            </a:r>
          </a:p>
          <a:p>
            <a:r>
              <a:rPr lang="en-GB" sz="1400" dirty="0" smtClean="0">
                <a:solidFill>
                  <a:srgbClr val="000000"/>
                </a:solidFill>
              </a:rPr>
              <a:t>Enhancing adoption </a:t>
            </a:r>
            <a:r>
              <a:rPr lang="en-GB" sz="1400" dirty="0" smtClean="0">
                <a:solidFill>
                  <a:srgbClr val="000000"/>
                </a:solidFill>
              </a:rPr>
              <a:t>of  SI technologies </a:t>
            </a:r>
            <a:r>
              <a:rPr lang="en-GB" sz="1400" dirty="0" smtClean="0">
                <a:solidFill>
                  <a:srgbClr val="000000"/>
                </a:solidFill>
              </a:rPr>
              <a:t>to </a:t>
            </a:r>
            <a:r>
              <a:rPr lang="en-GB" sz="1400" dirty="0" smtClean="0">
                <a:solidFill>
                  <a:srgbClr val="000000"/>
                </a:solidFill>
              </a:rPr>
              <a:t>improve </a:t>
            </a:r>
            <a:r>
              <a:rPr lang="en-GB" sz="1400" dirty="0" smtClean="0">
                <a:solidFill>
                  <a:srgbClr val="000000"/>
                </a:solidFill>
              </a:rPr>
              <a:t>resilience, productivity and profitability of farmers.</a:t>
            </a:r>
          </a:p>
          <a:p>
            <a:endParaRPr lang="en-GB" sz="2200" b="1" dirty="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572560" cy="928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maize intercr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2708920"/>
            <a:ext cx="1950720" cy="12954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732240" y="4005064"/>
            <a:ext cx="20882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New cropping systems</a:t>
            </a:r>
            <a:endParaRPr lang="en-US" sz="1200" b="1" dirty="0"/>
          </a:p>
        </p:txBody>
      </p:sp>
      <p:pic>
        <p:nvPicPr>
          <p:cNvPr id="20" name="Picture 19" descr="run-noff studies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30"/>
          <a:stretch/>
        </p:blipFill>
        <p:spPr>
          <a:xfrm>
            <a:off x="6821780" y="4293096"/>
            <a:ext cx="1965062" cy="1860065"/>
          </a:xfrm>
          <a:prstGeom prst="rect">
            <a:avLst/>
          </a:prstGeom>
        </p:spPr>
      </p:pic>
      <p:pic>
        <p:nvPicPr>
          <p:cNvPr id="29" name="Picture 28" descr="Phosphosrus delficiency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4"/>
          <a:stretch/>
        </p:blipFill>
        <p:spPr>
          <a:xfrm>
            <a:off x="596595" y="2485953"/>
            <a:ext cx="2197150" cy="1489965"/>
          </a:xfrm>
          <a:prstGeom prst="rect">
            <a:avLst/>
          </a:prstGeom>
        </p:spPr>
      </p:pic>
      <p:sp>
        <p:nvSpPr>
          <p:cNvPr id="3092" name="Rectangle 3091"/>
          <p:cNvSpPr/>
          <p:nvPr/>
        </p:nvSpPr>
        <p:spPr>
          <a:xfrm>
            <a:off x="3275856" y="5672281"/>
            <a:ext cx="35283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 smtClean="0">
                <a:solidFill>
                  <a:srgbClr val="000000"/>
                </a:solidFill>
              </a:rPr>
              <a:t>Benefits </a:t>
            </a:r>
            <a:r>
              <a:rPr lang="en-GB" sz="1200" b="1" dirty="0" smtClean="0">
                <a:solidFill>
                  <a:srgbClr val="000000"/>
                </a:solidFill>
              </a:rPr>
              <a:t>e </a:t>
            </a:r>
            <a:endParaRPr lang="en-US" sz="12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595" y="4293096"/>
            <a:ext cx="2197150" cy="171581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2774" y="4278009"/>
            <a:ext cx="3353354" cy="184085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98313" y="2485953"/>
            <a:ext cx="3217903" cy="176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6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8120615" cy="9266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6672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6672"/>
            <a:ext cx="8229600" cy="5855128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Why simulating adoption?</a:t>
            </a:r>
          </a:p>
          <a:p>
            <a:r>
              <a:rPr lang="en-GB" dirty="0" smtClean="0"/>
              <a:t>Understand how attributes of technologies of  </a:t>
            </a:r>
            <a:r>
              <a:rPr lang="en-GB" dirty="0"/>
              <a:t>influence adoption and </a:t>
            </a:r>
            <a:r>
              <a:rPr lang="en-GB" dirty="0" smtClean="0"/>
              <a:t>diffusion</a:t>
            </a:r>
          </a:p>
          <a:p>
            <a:pPr marL="0" indent="0">
              <a:buNone/>
            </a:pPr>
            <a:r>
              <a:rPr lang="en-GB" dirty="0" smtClean="0"/>
              <a:t> </a:t>
            </a:r>
          </a:p>
          <a:p>
            <a:r>
              <a:rPr lang="en-GB" dirty="0" smtClean="0"/>
              <a:t>Enables  </a:t>
            </a:r>
            <a:r>
              <a:rPr lang="en-GB" dirty="0"/>
              <a:t>the extension strategy to be modified so that levels of adoption and diffusion can be improved</a:t>
            </a:r>
          </a:p>
        </p:txBody>
      </p:sp>
    </p:spTree>
    <p:extLst>
      <p:ext uri="{BB962C8B-B14F-4D97-AF65-F5344CB8AC3E}">
        <p14:creationId xmlns:p14="http://schemas.microsoft.com/office/powerpoint/2010/main" val="2084828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577815" cy="9266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26672"/>
            <a:ext cx="8229600" cy="673528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Research Approach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en-GB" dirty="0" smtClean="0"/>
              <a:t>Adoption factors</a:t>
            </a:r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17681" y="-297961"/>
            <a:ext cx="11979362" cy="745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683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00"/>
            <a:ext cx="9144000" cy="1143000"/>
          </a:xfrm>
        </p:spPr>
        <p:txBody>
          <a:bodyPr>
            <a:normAutofit/>
          </a:bodyPr>
          <a:lstStyle/>
          <a:p>
            <a:r>
              <a:rPr lang="en-GB" dirty="0" smtClean="0"/>
              <a:t>Results of ADOPT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428751"/>
            <a:ext cx="4040188" cy="639762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Njoro,  improved poultry feeds (n=50)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16429" y="2292350"/>
            <a:ext cx="3680959" cy="2998220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45024" y="1428751"/>
            <a:ext cx="4041775" cy="639762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Mlali, improved poultry feeds (n=50)</a:t>
            </a:r>
            <a:endParaRPr lang="en-GB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07428" y="2292350"/>
            <a:ext cx="3679371" cy="308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406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36172"/>
          </a:xfrm>
        </p:spPr>
        <p:txBody>
          <a:bodyPr>
            <a:normAutofit/>
          </a:bodyPr>
          <a:lstStyle/>
          <a:p>
            <a:pPr algn="l"/>
            <a:r>
              <a:rPr lang="en-GB" dirty="0" smtClean="0"/>
              <a:t>                                          </a:t>
            </a:r>
            <a:endParaRPr lang="en-GB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5029" y="1883228"/>
            <a:ext cx="7380514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245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1480457"/>
          </a:xfrm>
        </p:spPr>
        <p:txBody>
          <a:bodyPr/>
          <a:lstStyle/>
          <a:p>
            <a:r>
              <a:rPr lang="en-GB" dirty="0" smtClean="0"/>
              <a:t>Fertilizer and improved seeds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1229" y="1872343"/>
            <a:ext cx="7010400" cy="425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406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92667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6543"/>
            <a:ext cx="8229600" cy="55952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 smtClean="0"/>
              <a:t>Conclusions and recommendations</a:t>
            </a:r>
            <a:endParaRPr lang="en-GB" sz="2400" b="1" dirty="0"/>
          </a:p>
          <a:p>
            <a:r>
              <a:rPr lang="en-GB" sz="2400" dirty="0" smtClean="0"/>
              <a:t>Integrating </a:t>
            </a:r>
            <a:r>
              <a:rPr lang="en-GB" sz="2400" dirty="0"/>
              <a:t>promising technologies to enhance adoption and diffusion of technologies. </a:t>
            </a:r>
            <a:endParaRPr lang="en-GB" sz="2400" dirty="0" smtClean="0"/>
          </a:p>
          <a:p>
            <a:endParaRPr lang="en-GB" sz="2400" dirty="0" smtClean="0"/>
          </a:p>
          <a:p>
            <a:r>
              <a:rPr lang="en-GB" sz="2400" dirty="0"/>
              <a:t>Strengthen extension and delivery </a:t>
            </a:r>
            <a:r>
              <a:rPr lang="en-GB" sz="2400" dirty="0" smtClean="0"/>
              <a:t>services</a:t>
            </a:r>
          </a:p>
          <a:p>
            <a:endParaRPr lang="en-GB" sz="2400" dirty="0"/>
          </a:p>
          <a:p>
            <a:r>
              <a:rPr lang="en-GB" sz="2400" dirty="0"/>
              <a:t>Linking agro dealers and farmers to enhance input affordability and </a:t>
            </a:r>
            <a:r>
              <a:rPr lang="en-GB" sz="2400" dirty="0" smtClean="0"/>
              <a:t>accessibility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 smtClean="0"/>
              <a:t>Gender friendly facilities to implement SI</a:t>
            </a:r>
          </a:p>
          <a:p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376160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130</Words>
  <Application>Microsoft Office PowerPoint</Application>
  <PresentationFormat>On-screen Show (4:3)</PresentationFormat>
  <Paragraphs>24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Simulating adoption of sustainable intensification technologies in semi arid areas of central Tanzania Martha Swamila, Anthony Kimaro and Lutengano Mwinuka</vt:lpstr>
      <vt:lpstr>PowerPoint Presentation</vt:lpstr>
      <vt:lpstr>Research Approach</vt:lpstr>
      <vt:lpstr>Results of ADOPT</vt:lpstr>
      <vt:lpstr>                                          </vt:lpstr>
      <vt:lpstr>Fertilizer and improved seeds</vt:lpstr>
      <vt:lpstr>PowerPoint Presentation</vt:lpstr>
    </vt:vector>
  </TitlesOfParts>
  <Company>SLU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RO1. Enhanced competitiveness of dryland farming through cost effective innovations</dc:title>
  <dc:creator>Patrick Okori</dc:creator>
  <cp:lastModifiedBy>ICTSERVICES</cp:lastModifiedBy>
  <cp:revision>31</cp:revision>
  <dcterms:created xsi:type="dcterms:W3CDTF">2014-03-12T08:06:04Z</dcterms:created>
  <dcterms:modified xsi:type="dcterms:W3CDTF">2016-06-30T06:12:21Z</dcterms:modified>
</cp:coreProperties>
</file>